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 Slab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Source Code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7.xml"/><Relationship Id="rId44" Type="http://schemas.openxmlformats.org/officeDocument/2006/relationships/font" Target="fonts/SourceCodePro-boldItalic.fntdata"/><Relationship Id="rId21" Type="http://schemas.openxmlformats.org/officeDocument/2006/relationships/slide" Target="slides/slide16.xml"/><Relationship Id="rId43" Type="http://schemas.openxmlformats.org/officeDocument/2006/relationships/font" Target="fonts/SourceCodePr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Slab-bold.fntdata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analytics-vidhya/what-is-cnn-a-5-year-old-guide-to-convolutional-neural-network-c9d0338c3bf7" TargetMode="External"/><Relationship Id="rId3" Type="http://schemas.openxmlformats.org/officeDocument/2006/relationships/hyperlink" Target="https://becominghuman.ai/debunking-convolutional-neural-networks-cnn-with-practical-examples-688284c45b85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https://medium.com/analytics-vidhya/what-is-cnn-a-5-year-old-guide-to-convolutional-neural-network-c9d0338c3bf7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https://becominghuman.ai/debunking-convolutional-neural-networks-cnn-with-practical-examples-688284c45b85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dd4e6c7e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dd4e6c7e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7e70a2a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7e70a2a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e50bd8a01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e50bd8a01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50bd8a0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50bd8a0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dd4e6c7e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dd4e6c7e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7e70a2a9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7e70a2a9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d4e6c7e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dd4e6c7e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dd4e6c7e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dd4e6c7e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e1f82561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e1f82561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7e70a2a9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7e70a2a9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dd4e6c7e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dd4e6c7e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a88a131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a88a131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dd4e6c7e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dd4e6c7e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dd4e6c7e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dd4e6c7e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dd4e6c7e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dd4e6c7e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7e70a2a9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7e70a2a9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7e70a2a9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7e70a2a9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7e7a146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37e7a146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dd4e6c7e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dd4e6c7e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dd4e6c7e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dd4e6c7e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dd4e6c7e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dd4e6c7e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a88a131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a88a131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a88a131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a88a131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dd4e6c7e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dd4e6c7e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dd4e6c7e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dd4e6c7e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dd4e6c7e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dd4e6c7e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dd4e6c7e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dd4e6c7e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dd4e6c7e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dd4e6c7e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3000"/>
              <a:buNone/>
              <a:defRPr sz="13000">
                <a:solidFill>
                  <a:srgbClr val="E6913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100"/>
              <a:buNone/>
              <a:defRPr sz="2100">
                <a:solidFill>
                  <a:srgbClr val="E6913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inyurl.com/mydoodlei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fred_martin@uml.edu" TargetMode="External"/><Relationship Id="rId4" Type="http://schemas.openxmlformats.org/officeDocument/2006/relationships/hyperlink" Target="mailto:ismaila_sanusi@uml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696325" y="687637"/>
            <a:ext cx="7751341" cy="37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Neural Networks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a computer sees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Slides by Prof. Ruizhe Ma, UMass Lowell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568600" y="847125"/>
            <a:ext cx="800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Slides and etc. here: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nsolas"/>
                <a:ea typeface="Consolas"/>
                <a:cs typeface="Consolas"/>
                <a:sym typeface="Consolas"/>
              </a:rPr>
              <a:t>tinyurl.com/doodleit-materials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/>
        </p:nvSpPr>
        <p:spPr>
          <a:xfrm>
            <a:off x="3744825" y="3875900"/>
            <a:ext cx="3391800" cy="1103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260250" y="1341750"/>
            <a:ext cx="2208900" cy="3008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 Classification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18472" l="0" r="0" t="18717"/>
          <a:stretch/>
        </p:blipFill>
        <p:spPr>
          <a:xfrm>
            <a:off x="368038" y="2154988"/>
            <a:ext cx="947875" cy="8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4">
            <a:alphaModFix/>
          </a:blip>
          <a:srcRect b="26894" l="10820" r="10828" t="23892"/>
          <a:stretch/>
        </p:blipFill>
        <p:spPr>
          <a:xfrm>
            <a:off x="608375" y="3384275"/>
            <a:ext cx="780235" cy="6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5">
            <a:alphaModFix/>
          </a:blip>
          <a:srcRect b="24212" l="5285" r="5124" t="17766"/>
          <a:stretch/>
        </p:blipFill>
        <p:spPr>
          <a:xfrm>
            <a:off x="977700" y="1341738"/>
            <a:ext cx="1177949" cy="8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948" y="1759450"/>
            <a:ext cx="2015850" cy="20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2"/>
          <p:cNvCxnSpPr>
            <a:stCxn id="173" idx="3"/>
            <a:endCxn id="174" idx="1"/>
          </p:cNvCxnSpPr>
          <p:nvPr/>
        </p:nvCxnSpPr>
        <p:spPr>
          <a:xfrm>
            <a:off x="2155649" y="1741862"/>
            <a:ext cx="1369200" cy="1023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2"/>
          <p:cNvCxnSpPr>
            <a:stCxn id="171" idx="3"/>
            <a:endCxn id="174" idx="1"/>
          </p:cNvCxnSpPr>
          <p:nvPr/>
        </p:nvCxnSpPr>
        <p:spPr>
          <a:xfrm>
            <a:off x="1315913" y="2571750"/>
            <a:ext cx="2208900" cy="194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2"/>
          <p:cNvCxnSpPr>
            <a:stCxn id="172" idx="3"/>
            <a:endCxn id="174" idx="1"/>
          </p:cNvCxnSpPr>
          <p:nvPr/>
        </p:nvCxnSpPr>
        <p:spPr>
          <a:xfrm flipH="1" rot="10800000">
            <a:off x="1388610" y="2765826"/>
            <a:ext cx="2136300" cy="9615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2"/>
          <p:cNvSpPr txBox="1"/>
          <p:nvPr/>
        </p:nvSpPr>
        <p:spPr>
          <a:xfrm>
            <a:off x="3458125" y="1328350"/>
            <a:ext cx="214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Awesome magic box</a:t>
            </a:r>
            <a:endParaRPr b="1" sz="16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6254350" y="1962775"/>
            <a:ext cx="1896000" cy="16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Assignment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cxnSp>
        <p:nvCxnSpPr>
          <p:cNvPr id="180" name="Google Shape;180;p22"/>
          <p:cNvCxnSpPr>
            <a:stCxn id="174" idx="3"/>
            <a:endCxn id="179" idx="1"/>
          </p:cNvCxnSpPr>
          <p:nvPr/>
        </p:nvCxnSpPr>
        <p:spPr>
          <a:xfrm>
            <a:off x="5540798" y="2765725"/>
            <a:ext cx="7137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2"/>
          <p:cNvSpPr txBox="1"/>
          <p:nvPr/>
        </p:nvSpPr>
        <p:spPr>
          <a:xfrm>
            <a:off x="1317675" y="1973938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520688" y="288055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Cake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677188" y="395010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Apple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47900" y="4380050"/>
            <a:ext cx="24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Training data (known data)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7">
            <a:alphaModFix/>
          </a:blip>
          <a:srcRect b="22449" l="20113" r="25759" t="16678"/>
          <a:stretch/>
        </p:blipFill>
        <p:spPr>
          <a:xfrm>
            <a:off x="3985722" y="4010988"/>
            <a:ext cx="836378" cy="8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4937650" y="4473325"/>
            <a:ext cx="20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Testing data (new data)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Google Shape;187;p22"/>
          <p:cNvCxnSpPr>
            <a:stCxn id="185" idx="0"/>
            <a:endCxn id="174" idx="2"/>
          </p:cNvCxnSpPr>
          <p:nvPr/>
        </p:nvCxnSpPr>
        <p:spPr>
          <a:xfrm flipH="1" rot="10800000">
            <a:off x="4403911" y="3771888"/>
            <a:ext cx="129000" cy="239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2"/>
          <p:cNvSpPr txBox="1"/>
          <p:nvPr/>
        </p:nvSpPr>
        <p:spPr>
          <a:xfrm>
            <a:off x="4937650" y="3958700"/>
            <a:ext cx="182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What is this?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" name="Google Shape;189;p22"/>
          <p:cNvGrpSpPr/>
          <p:nvPr/>
        </p:nvGrpSpPr>
        <p:grpSpPr>
          <a:xfrm>
            <a:off x="6910100" y="101925"/>
            <a:ext cx="2094187" cy="1657525"/>
            <a:chOff x="6862725" y="458025"/>
            <a:chExt cx="2094187" cy="1657525"/>
          </a:xfrm>
        </p:grpSpPr>
        <p:sp>
          <p:nvSpPr>
            <p:cNvPr id="190" name="Google Shape;190;p22"/>
            <p:cNvSpPr/>
            <p:nvPr/>
          </p:nvSpPr>
          <p:spPr>
            <a:xfrm>
              <a:off x="7513600" y="458025"/>
              <a:ext cx="1443312" cy="941004"/>
            </a:xfrm>
            <a:prstGeom prst="cloud">
              <a:avLst/>
            </a:prstGeom>
            <a:solidFill>
              <a:srgbClr val="FFF2CC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 am 80% sure it is a cat.</a:t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6862725" y="1988050"/>
              <a:ext cx="120300" cy="1275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7036350" y="1675300"/>
              <a:ext cx="264900" cy="1944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7301250" y="1316950"/>
              <a:ext cx="431100" cy="2400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99" y="0"/>
            <a:ext cx="820856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3"/>
          <p:cNvCxnSpPr/>
          <p:nvPr/>
        </p:nvCxnSpPr>
        <p:spPr>
          <a:xfrm>
            <a:off x="6718325" y="1614850"/>
            <a:ext cx="660900" cy="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3"/>
          <p:cNvCxnSpPr/>
          <p:nvPr/>
        </p:nvCxnSpPr>
        <p:spPr>
          <a:xfrm>
            <a:off x="6691075" y="1676175"/>
            <a:ext cx="7971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3"/>
          <p:cNvCxnSpPr/>
          <p:nvPr/>
        </p:nvCxnSpPr>
        <p:spPr>
          <a:xfrm>
            <a:off x="6684250" y="1723875"/>
            <a:ext cx="797100" cy="11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3"/>
          <p:cNvCxnSpPr/>
          <p:nvPr/>
        </p:nvCxnSpPr>
        <p:spPr>
          <a:xfrm flipH="1" rot="10800000">
            <a:off x="6806900" y="1757900"/>
            <a:ext cx="674700" cy="8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387900" y="106575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DEMO LINK</a:t>
            </a:r>
            <a:endParaRPr sz="4100"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387900" y="2432325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7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tinyurl.com/mydoodleit</a:t>
            </a:r>
            <a:endParaRPr sz="6600" u="sng"/>
          </a:p>
        </p:txBody>
      </p:sp>
      <p:sp>
        <p:nvSpPr>
          <p:cNvPr id="209" name="Google Shape;209;p24"/>
          <p:cNvSpPr txBox="1"/>
          <p:nvPr/>
        </p:nvSpPr>
        <p:spPr>
          <a:xfrm>
            <a:off x="2466575" y="4101850"/>
            <a:ext cx="44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To talk to us: cmu.zoom.us/my/srosenth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175900" y="522050"/>
            <a:ext cx="70338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Training Data</a:t>
            </a:r>
            <a:endParaRPr sz="3100"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0" y="1032375"/>
            <a:ext cx="2798475" cy="180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675" y="976725"/>
            <a:ext cx="2970903" cy="1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875" y="1009375"/>
            <a:ext cx="2902413" cy="1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50" y="2953972"/>
            <a:ext cx="2798476" cy="179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7183" y="2925563"/>
            <a:ext cx="2848873" cy="1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3106" y="2953975"/>
            <a:ext cx="2798469" cy="178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Convolutional Neural Network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74" y="1835638"/>
            <a:ext cx="2392550" cy="23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6"/>
          <p:cNvGrpSpPr/>
          <p:nvPr/>
        </p:nvGrpSpPr>
        <p:grpSpPr>
          <a:xfrm>
            <a:off x="6282575" y="1620175"/>
            <a:ext cx="365700" cy="2925600"/>
            <a:chOff x="6042025" y="1308875"/>
            <a:chExt cx="365700" cy="2925600"/>
          </a:xfrm>
        </p:grpSpPr>
        <p:sp>
          <p:nvSpPr>
            <p:cNvPr id="228" name="Google Shape;228;p26"/>
            <p:cNvSpPr/>
            <p:nvPr/>
          </p:nvSpPr>
          <p:spPr>
            <a:xfrm>
              <a:off x="6042025" y="13088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042025" y="16745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</a:t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6042025" y="20402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042025" y="24059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6042025" y="27716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6042025" y="38687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042025" y="3320225"/>
              <a:ext cx="365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…</a:t>
              </a:r>
              <a:endParaRPr/>
            </a:p>
          </p:txBody>
        </p:sp>
      </p:grpSp>
      <p:sp>
        <p:nvSpPr>
          <p:cNvPr id="235" name="Google Shape;235;p26"/>
          <p:cNvSpPr/>
          <p:nvPr/>
        </p:nvSpPr>
        <p:spPr>
          <a:xfrm>
            <a:off x="3898300" y="2575275"/>
            <a:ext cx="1782900" cy="7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 txBox="1"/>
          <p:nvPr/>
        </p:nvSpPr>
        <p:spPr>
          <a:xfrm>
            <a:off x="3828275" y="1843975"/>
            <a:ext cx="2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Pixels turn to numbers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14400"/>
            <a:ext cx="385762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025" y="1524000"/>
            <a:ext cx="4538550" cy="2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686825" y="339275"/>
            <a:ext cx="763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Key first step: Filters that produce Feature Maps, using “Convolution.”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Kernel/Filter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7522048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Kernel/Filter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6319250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cap="flat" cmpd="sng" w="9525">
            <a:solidFill>
              <a:srgbClr val="F8C9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4286975" y="1286625"/>
            <a:ext cx="9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endParaRPr sz="18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6641450" y="1308850"/>
            <a:ext cx="9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Kernel</a:t>
            </a:r>
            <a:endParaRPr sz="18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6892550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cap="flat" cmpd="sng" w="9525">
            <a:solidFill>
              <a:srgbClr val="F8C9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7437675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cap="flat" cmpd="sng" w="9525">
            <a:solidFill>
              <a:srgbClr val="F8C9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4538075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cap="flat" cmpd="sng" w="9525">
            <a:solidFill>
              <a:srgbClr val="F8C9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3975325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cap="flat" cmpd="sng" w="9525">
            <a:solidFill>
              <a:srgbClr val="F8C9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5090513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cap="flat" cmpd="sng" w="9525">
            <a:solidFill>
              <a:srgbClr val="F8C9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325" y="2763222"/>
            <a:ext cx="794800" cy="6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75" y="1438500"/>
            <a:ext cx="1969150" cy="19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/>
          <p:nvPr/>
        </p:nvSpPr>
        <p:spPr>
          <a:xfrm>
            <a:off x="486375" y="1438500"/>
            <a:ext cx="993300" cy="974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975" y="3918900"/>
            <a:ext cx="948000" cy="1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/>
          <p:nvPr/>
        </p:nvSpPr>
        <p:spPr>
          <a:xfrm rot="-5400000">
            <a:off x="1820925" y="2236750"/>
            <a:ext cx="290100" cy="2959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9950" y="1770550"/>
            <a:ext cx="48577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0187" y="3407650"/>
            <a:ext cx="35433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3012" y="3824263"/>
            <a:ext cx="38004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3012" y="4240875"/>
            <a:ext cx="380047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0"/>
          <p:cNvGrpSpPr/>
          <p:nvPr/>
        </p:nvGrpSpPr>
        <p:grpSpPr>
          <a:xfrm>
            <a:off x="503400" y="1492550"/>
            <a:ext cx="3292200" cy="3292200"/>
            <a:chOff x="4345013" y="151475"/>
            <a:chExt cx="3292200" cy="3292200"/>
          </a:xfrm>
        </p:grpSpPr>
        <p:sp>
          <p:nvSpPr>
            <p:cNvPr id="277" name="Google Shape;277;p30"/>
            <p:cNvSpPr/>
            <p:nvPr/>
          </p:nvSpPr>
          <p:spPr>
            <a:xfrm>
              <a:off x="5836850" y="2957325"/>
              <a:ext cx="622200" cy="261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3450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48937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54424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9911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65398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0885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3450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937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4424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9911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65398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0885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43450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48937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54424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59911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65398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0885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43450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48937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424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9911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5398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70885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43450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48937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54424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59911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5398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70885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43450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48937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4424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9911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65398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1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70885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0</a:t>
              </a:r>
              <a:endParaRPr b="1" sz="1600">
                <a:solidFill>
                  <a:schemeClr val="dk1"/>
                </a:solidFill>
              </a:endParaRPr>
            </a:p>
          </p:txBody>
        </p:sp>
      </p:grpSp>
      <p:sp>
        <p:nvSpPr>
          <p:cNvPr id="314" name="Google Shape;314;p30"/>
          <p:cNvSpPr/>
          <p:nvPr/>
        </p:nvSpPr>
        <p:spPr>
          <a:xfrm>
            <a:off x="504300" y="14925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Kernel/Filter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6612675" y="21464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sp>
        <p:nvSpPr>
          <p:cNvPr id="317" name="Google Shape;317;p30"/>
          <p:cNvSpPr/>
          <p:nvPr/>
        </p:nvSpPr>
        <p:spPr>
          <a:xfrm>
            <a:off x="7069875" y="21464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sp>
        <p:nvSpPr>
          <p:cNvPr id="318" name="Google Shape;318;p30"/>
          <p:cNvSpPr/>
          <p:nvPr/>
        </p:nvSpPr>
        <p:spPr>
          <a:xfrm>
            <a:off x="7527075" y="21464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sp>
        <p:nvSpPr>
          <p:cNvPr id="319" name="Google Shape;319;p30"/>
          <p:cNvSpPr/>
          <p:nvPr/>
        </p:nvSpPr>
        <p:spPr>
          <a:xfrm>
            <a:off x="6612675" y="26036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sp>
        <p:nvSpPr>
          <p:cNvPr id="320" name="Google Shape;320;p30"/>
          <p:cNvSpPr/>
          <p:nvPr/>
        </p:nvSpPr>
        <p:spPr>
          <a:xfrm>
            <a:off x="7069875" y="26036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sp>
        <p:nvSpPr>
          <p:cNvPr id="321" name="Google Shape;321;p30"/>
          <p:cNvSpPr/>
          <p:nvPr/>
        </p:nvSpPr>
        <p:spPr>
          <a:xfrm>
            <a:off x="7526025" y="260261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sp>
        <p:nvSpPr>
          <p:cNvPr id="322" name="Google Shape;322;p30"/>
          <p:cNvSpPr/>
          <p:nvPr/>
        </p:nvSpPr>
        <p:spPr>
          <a:xfrm>
            <a:off x="6612675" y="30608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sp>
        <p:nvSpPr>
          <p:cNvPr id="323" name="Google Shape;323;p30"/>
          <p:cNvSpPr/>
          <p:nvPr/>
        </p:nvSpPr>
        <p:spPr>
          <a:xfrm>
            <a:off x="7068825" y="30608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sp>
        <p:nvSpPr>
          <p:cNvPr id="324" name="Google Shape;324;p30"/>
          <p:cNvSpPr/>
          <p:nvPr/>
        </p:nvSpPr>
        <p:spPr>
          <a:xfrm>
            <a:off x="7526025" y="30608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sp>
        <p:nvSpPr>
          <p:cNvPr id="325" name="Google Shape;325;p30"/>
          <p:cNvSpPr/>
          <p:nvPr/>
        </p:nvSpPr>
        <p:spPr>
          <a:xfrm>
            <a:off x="1062623" y="14925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1604825" y="14925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2148600" y="14925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"/>
          <p:cNvSpPr/>
          <p:nvPr/>
        </p:nvSpPr>
        <p:spPr>
          <a:xfrm>
            <a:off x="504300" y="20433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/>
          <p:nvPr/>
        </p:nvSpPr>
        <p:spPr>
          <a:xfrm>
            <a:off x="1063523" y="20433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/>
          <p:nvPr/>
        </p:nvSpPr>
        <p:spPr>
          <a:xfrm>
            <a:off x="1605725" y="20433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0"/>
          <p:cNvSpPr/>
          <p:nvPr/>
        </p:nvSpPr>
        <p:spPr>
          <a:xfrm>
            <a:off x="2149500" y="20433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504300" y="26012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1063523" y="26012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2149500" y="26012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>
            <a:off x="1605725" y="26012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/>
          <p:nvPr/>
        </p:nvSpPr>
        <p:spPr>
          <a:xfrm>
            <a:off x="503400" y="31338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1063523" y="31338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/>
          <p:nvPr/>
        </p:nvSpPr>
        <p:spPr>
          <a:xfrm>
            <a:off x="1605725" y="31338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2149500" y="3133850"/>
            <a:ext cx="1645200" cy="164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3876250" y="2785450"/>
            <a:ext cx="427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5634613" y="2952200"/>
            <a:ext cx="6546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7984275" y="214541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sp>
        <p:nvSpPr>
          <p:cNvPr id="343" name="Google Shape;343;p30"/>
          <p:cNvSpPr/>
          <p:nvPr/>
        </p:nvSpPr>
        <p:spPr>
          <a:xfrm>
            <a:off x="7984275" y="260261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sp>
        <p:nvSpPr>
          <p:cNvPr id="344" name="Google Shape;344;p30"/>
          <p:cNvSpPr/>
          <p:nvPr/>
        </p:nvSpPr>
        <p:spPr>
          <a:xfrm>
            <a:off x="7984275" y="30608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sp>
        <p:nvSpPr>
          <p:cNvPr id="345" name="Google Shape;345;p30"/>
          <p:cNvSpPr/>
          <p:nvPr/>
        </p:nvSpPr>
        <p:spPr>
          <a:xfrm>
            <a:off x="6611625" y="35201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</a:t>
            </a:r>
            <a:endParaRPr b="1" sz="1900"/>
          </a:p>
        </p:txBody>
      </p:sp>
      <p:sp>
        <p:nvSpPr>
          <p:cNvPr id="346" name="Google Shape;346;p30"/>
          <p:cNvSpPr/>
          <p:nvPr/>
        </p:nvSpPr>
        <p:spPr>
          <a:xfrm>
            <a:off x="7068825" y="35201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0</a:t>
            </a:r>
            <a:endParaRPr b="1" sz="1900"/>
          </a:p>
        </p:txBody>
      </p:sp>
      <p:sp>
        <p:nvSpPr>
          <p:cNvPr id="347" name="Google Shape;347;p30"/>
          <p:cNvSpPr/>
          <p:nvPr/>
        </p:nvSpPr>
        <p:spPr>
          <a:xfrm>
            <a:off x="7526025" y="35201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sp>
        <p:nvSpPr>
          <p:cNvPr id="348" name="Google Shape;348;p30"/>
          <p:cNvSpPr/>
          <p:nvPr/>
        </p:nvSpPr>
        <p:spPr>
          <a:xfrm>
            <a:off x="7984275" y="35201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pic>
        <p:nvPicPr>
          <p:cNvPr id="349" name="Google Shape;349;p30"/>
          <p:cNvPicPr preferRelativeResize="0"/>
          <p:nvPr/>
        </p:nvPicPr>
        <p:blipFill rotWithShape="1">
          <a:blip r:embed="rId3">
            <a:alphaModFix/>
          </a:blip>
          <a:srcRect b="0" l="46122" r="20011" t="0"/>
          <a:stretch/>
        </p:blipFill>
        <p:spPr>
          <a:xfrm>
            <a:off x="4177974" y="2591875"/>
            <a:ext cx="1354651" cy="9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>
            <p:ph type="title"/>
          </p:nvPr>
        </p:nvSpPr>
        <p:spPr>
          <a:xfrm>
            <a:off x="387900" y="117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Convolution using vertical filter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25" y="880125"/>
            <a:ext cx="7568126" cy="42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Introductions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38275" y="1587600"/>
            <a:ext cx="7392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Fred Martin,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fred_martin@uml.edu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Vaishali Mahipal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Ismaila Sanusi,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ismaila_sanusi@uml.edu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Srija Ghosh, srijaghosh2015@gmail.com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>
            <p:ph type="title"/>
          </p:nvPr>
        </p:nvSpPr>
        <p:spPr>
          <a:xfrm>
            <a:off x="387900" y="117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Result of Convolution using Vertical Filter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1" name="Google Shape;3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250" y="869950"/>
            <a:ext cx="6253344" cy="40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Now it’s your turn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1401400" y="3136700"/>
            <a:ext cx="62388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Hands-on convolution activity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do filters highlight?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34"/>
          <p:cNvSpPr txBox="1"/>
          <p:nvPr>
            <p:ph idx="1" type="body"/>
          </p:nvPr>
        </p:nvSpPr>
        <p:spPr>
          <a:xfrm>
            <a:off x="4407700" y="1489825"/>
            <a:ext cx="434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more common in a picture?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Color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Edges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What do filters highlight?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2" y="1489825"/>
            <a:ext cx="1642625" cy="1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675" y="1489833"/>
            <a:ext cx="1642625" cy="229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99" y="3523675"/>
            <a:ext cx="1286012" cy="12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387900" y="458025"/>
            <a:ext cx="90147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Then we feed the numbers into a network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82" name="Google Shape;3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75" y="1317750"/>
            <a:ext cx="7849255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/>
        </p:nvSpPr>
        <p:spPr>
          <a:xfrm>
            <a:off x="3558150" y="112725"/>
            <a:ext cx="218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Assessment 1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 rotWithShape="1">
          <a:blip r:embed="rId3">
            <a:alphaModFix/>
          </a:blip>
          <a:srcRect b="25739" l="0" r="0" t="9148"/>
          <a:stretch/>
        </p:blipFill>
        <p:spPr>
          <a:xfrm>
            <a:off x="539250" y="1057350"/>
            <a:ext cx="6465978" cy="21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/>
        </p:nvSpPr>
        <p:spPr>
          <a:xfrm>
            <a:off x="487125" y="573100"/>
            <a:ext cx="753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Suppose we train the computer using images of three classes – cat, doughnut, and strawberry:  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539250" y="3244563"/>
            <a:ext cx="474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pass the below image to the model 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" name="Google Shape;3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975" y="3723000"/>
            <a:ext cx="1876900" cy="13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6"/>
          <p:cNvSpPr txBox="1"/>
          <p:nvPr/>
        </p:nvSpPr>
        <p:spPr>
          <a:xfrm>
            <a:off x="5143525" y="3136500"/>
            <a:ext cx="38112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What do you think the model will recognize?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Cat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Doughnut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Strawberry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Why do you think so?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/>
          <p:nvPr/>
        </p:nvSpPr>
        <p:spPr>
          <a:xfrm>
            <a:off x="3478500" y="0"/>
            <a:ext cx="218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Assessment 2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181050" y="431100"/>
            <a:ext cx="455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You pass the following image to the computer: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9" name="Google Shape;3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875" y="357575"/>
            <a:ext cx="101917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181050" y="2494500"/>
            <a:ext cx="3228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Match the filters with their respective feature maps: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37"/>
          <p:cNvPicPr preferRelativeResize="0"/>
          <p:nvPr/>
        </p:nvPicPr>
        <p:blipFill rotWithShape="1">
          <a:blip r:embed="rId4">
            <a:alphaModFix/>
          </a:blip>
          <a:srcRect b="2704" l="9021" r="-3289" t="0"/>
          <a:stretch/>
        </p:blipFill>
        <p:spPr>
          <a:xfrm>
            <a:off x="3725100" y="1441350"/>
            <a:ext cx="5309451" cy="370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37"/>
          <p:cNvCxnSpPr/>
          <p:nvPr/>
        </p:nvCxnSpPr>
        <p:spPr>
          <a:xfrm>
            <a:off x="4572000" y="645900"/>
            <a:ext cx="601800" cy="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/>
          <p:nvPr/>
        </p:nvSpPr>
        <p:spPr>
          <a:xfrm>
            <a:off x="3478500" y="0"/>
            <a:ext cx="218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Assessment 3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181050" y="431100"/>
            <a:ext cx="455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You pass the following image to the computer: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181050" y="2494500"/>
            <a:ext cx="3372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Match the filters with their respective feature maps: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>
            <a:off x="4572000" y="645900"/>
            <a:ext cx="601800" cy="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150" y="288825"/>
            <a:ext cx="12096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275" y="1441350"/>
            <a:ext cx="5291764" cy="35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/>
        </p:nvSpPr>
        <p:spPr>
          <a:xfrm>
            <a:off x="102650" y="2256625"/>
            <a:ext cx="893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Code Pro"/>
                <a:ea typeface="Source Code Pro"/>
                <a:cs typeface="Source Code Pro"/>
                <a:sym typeface="Source Code Pro"/>
              </a:rPr>
              <a:t>tinyurl.com/2p8nzzrp</a:t>
            </a:r>
            <a:endParaRPr b="1"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248550" y="221383"/>
            <a:ext cx="86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</a:rPr>
              <a:t>Complete post-survey for Day 5 – Neural Networks</a:t>
            </a:r>
            <a:endParaRPr sz="22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Pooling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4" name="Google Shape;4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7522048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Pooling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3688750" y="8729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sp>
        <p:nvSpPr>
          <p:cNvPr id="431" name="Google Shape;431;p41"/>
          <p:cNvSpPr/>
          <p:nvPr/>
        </p:nvSpPr>
        <p:spPr>
          <a:xfrm>
            <a:off x="4145950" y="8729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sp>
        <p:nvSpPr>
          <p:cNvPr id="432" name="Google Shape;432;p41"/>
          <p:cNvSpPr/>
          <p:nvPr/>
        </p:nvSpPr>
        <p:spPr>
          <a:xfrm>
            <a:off x="4603150" y="8729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sp>
        <p:nvSpPr>
          <p:cNvPr id="433" name="Google Shape;433;p41"/>
          <p:cNvSpPr/>
          <p:nvPr/>
        </p:nvSpPr>
        <p:spPr>
          <a:xfrm>
            <a:off x="3688750" y="13301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sp>
        <p:nvSpPr>
          <p:cNvPr id="434" name="Google Shape;434;p41"/>
          <p:cNvSpPr/>
          <p:nvPr/>
        </p:nvSpPr>
        <p:spPr>
          <a:xfrm>
            <a:off x="4145950" y="1330163"/>
            <a:ext cx="457200" cy="4572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sp>
        <p:nvSpPr>
          <p:cNvPr id="435" name="Google Shape;435;p41"/>
          <p:cNvSpPr/>
          <p:nvPr/>
        </p:nvSpPr>
        <p:spPr>
          <a:xfrm>
            <a:off x="4602100" y="132911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sp>
        <p:nvSpPr>
          <p:cNvPr id="436" name="Google Shape;436;p41"/>
          <p:cNvSpPr/>
          <p:nvPr/>
        </p:nvSpPr>
        <p:spPr>
          <a:xfrm>
            <a:off x="3688750" y="17873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2</a:t>
            </a:r>
            <a:endParaRPr b="1" sz="2000"/>
          </a:p>
        </p:txBody>
      </p:sp>
      <p:sp>
        <p:nvSpPr>
          <p:cNvPr id="437" name="Google Shape;437;p41"/>
          <p:cNvSpPr/>
          <p:nvPr/>
        </p:nvSpPr>
        <p:spPr>
          <a:xfrm>
            <a:off x="4144900" y="17873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3</a:t>
            </a:r>
            <a:endParaRPr b="1" sz="2000"/>
          </a:p>
        </p:txBody>
      </p:sp>
      <p:sp>
        <p:nvSpPr>
          <p:cNvPr id="438" name="Google Shape;438;p41"/>
          <p:cNvSpPr/>
          <p:nvPr/>
        </p:nvSpPr>
        <p:spPr>
          <a:xfrm>
            <a:off x="4602100" y="17873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3</a:t>
            </a:r>
            <a:endParaRPr b="1" sz="2000"/>
          </a:p>
        </p:txBody>
      </p:sp>
      <p:sp>
        <p:nvSpPr>
          <p:cNvPr id="439" name="Google Shape;439;p41"/>
          <p:cNvSpPr/>
          <p:nvPr/>
        </p:nvSpPr>
        <p:spPr>
          <a:xfrm>
            <a:off x="5060350" y="87191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sp>
        <p:nvSpPr>
          <p:cNvPr id="440" name="Google Shape;440;p41"/>
          <p:cNvSpPr/>
          <p:nvPr/>
        </p:nvSpPr>
        <p:spPr>
          <a:xfrm>
            <a:off x="5060350" y="132911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sp>
        <p:nvSpPr>
          <p:cNvPr id="441" name="Google Shape;441;p41"/>
          <p:cNvSpPr/>
          <p:nvPr/>
        </p:nvSpPr>
        <p:spPr>
          <a:xfrm>
            <a:off x="5060350" y="17873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2</a:t>
            </a:r>
            <a:endParaRPr b="1" sz="2000"/>
          </a:p>
        </p:txBody>
      </p:sp>
      <p:sp>
        <p:nvSpPr>
          <p:cNvPr id="442" name="Google Shape;442;p41"/>
          <p:cNvSpPr/>
          <p:nvPr/>
        </p:nvSpPr>
        <p:spPr>
          <a:xfrm>
            <a:off x="3687700" y="22466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</a:t>
            </a:r>
            <a:endParaRPr b="1" sz="2000"/>
          </a:p>
        </p:txBody>
      </p:sp>
      <p:sp>
        <p:nvSpPr>
          <p:cNvPr id="443" name="Google Shape;443;p41"/>
          <p:cNvSpPr/>
          <p:nvPr/>
        </p:nvSpPr>
        <p:spPr>
          <a:xfrm>
            <a:off x="4144900" y="22466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</a:t>
            </a:r>
            <a:endParaRPr b="1" sz="2000"/>
          </a:p>
        </p:txBody>
      </p:sp>
      <p:sp>
        <p:nvSpPr>
          <p:cNvPr id="444" name="Google Shape;444;p41"/>
          <p:cNvSpPr/>
          <p:nvPr/>
        </p:nvSpPr>
        <p:spPr>
          <a:xfrm>
            <a:off x="4602100" y="22466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sp>
        <p:nvSpPr>
          <p:cNvPr id="445" name="Google Shape;445;p41"/>
          <p:cNvSpPr/>
          <p:nvPr/>
        </p:nvSpPr>
        <p:spPr>
          <a:xfrm>
            <a:off x="5057650" y="2246663"/>
            <a:ext cx="459300" cy="4593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</p:txBody>
      </p:sp>
      <p:cxnSp>
        <p:nvCxnSpPr>
          <p:cNvPr id="446" name="Google Shape;446;p41"/>
          <p:cNvCxnSpPr/>
          <p:nvPr/>
        </p:nvCxnSpPr>
        <p:spPr>
          <a:xfrm>
            <a:off x="3401100" y="1782900"/>
            <a:ext cx="234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1"/>
          <p:cNvCxnSpPr/>
          <p:nvPr/>
        </p:nvCxnSpPr>
        <p:spPr>
          <a:xfrm rot="5400000">
            <a:off x="3433225" y="1782900"/>
            <a:ext cx="234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48" name="Google Shape;448;p41"/>
          <p:cNvGrpSpPr/>
          <p:nvPr/>
        </p:nvGrpSpPr>
        <p:grpSpPr>
          <a:xfrm>
            <a:off x="2769100" y="3318150"/>
            <a:ext cx="918600" cy="918600"/>
            <a:chOff x="2549250" y="3353525"/>
            <a:chExt cx="918600" cy="918600"/>
          </a:xfrm>
        </p:grpSpPr>
        <p:sp>
          <p:nvSpPr>
            <p:cNvPr id="449" name="Google Shape;449;p41"/>
            <p:cNvSpPr/>
            <p:nvPr/>
          </p:nvSpPr>
          <p:spPr>
            <a:xfrm>
              <a:off x="3008550" y="3353525"/>
              <a:ext cx="459300" cy="459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1</a:t>
              </a:r>
              <a:endParaRPr b="1" sz="1700"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2549250" y="3353525"/>
              <a:ext cx="459300" cy="459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1</a:t>
              </a:r>
              <a:endParaRPr b="1" sz="1700"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3008550" y="3812825"/>
              <a:ext cx="459300" cy="459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3</a:t>
              </a:r>
              <a:endParaRPr b="1" sz="1700"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2549250" y="3812825"/>
              <a:ext cx="459300" cy="459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3</a:t>
              </a:r>
              <a:endParaRPr b="1" sz="1700"/>
            </a:p>
          </p:txBody>
        </p:sp>
      </p:grpSp>
      <p:grpSp>
        <p:nvGrpSpPr>
          <p:cNvPr id="453" name="Google Shape;453;p41"/>
          <p:cNvGrpSpPr/>
          <p:nvPr/>
        </p:nvGrpSpPr>
        <p:grpSpPr>
          <a:xfrm>
            <a:off x="5519650" y="3318150"/>
            <a:ext cx="918600" cy="918600"/>
            <a:chOff x="5729225" y="3289800"/>
            <a:chExt cx="918600" cy="918600"/>
          </a:xfrm>
        </p:grpSpPr>
        <p:sp>
          <p:nvSpPr>
            <p:cNvPr id="454" name="Google Shape;454;p41"/>
            <p:cNvSpPr/>
            <p:nvPr/>
          </p:nvSpPr>
          <p:spPr>
            <a:xfrm>
              <a:off x="6188525" y="3289800"/>
              <a:ext cx="459300" cy="459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1</a:t>
              </a:r>
              <a:endParaRPr b="1" sz="1700"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5729225" y="3289800"/>
              <a:ext cx="459300" cy="459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1</a:t>
              </a:r>
              <a:endParaRPr b="1" sz="1700"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188525" y="3749100"/>
              <a:ext cx="459300" cy="459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2</a:t>
              </a:r>
              <a:endParaRPr b="1" sz="1700"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5729225" y="3749100"/>
              <a:ext cx="459300" cy="4593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1</a:t>
              </a:r>
              <a:endParaRPr b="1" sz="1700"/>
            </a:p>
          </p:txBody>
        </p:sp>
      </p:grpSp>
      <p:sp>
        <p:nvSpPr>
          <p:cNvPr id="458" name="Google Shape;458;p41"/>
          <p:cNvSpPr txBox="1"/>
          <p:nvPr/>
        </p:nvSpPr>
        <p:spPr>
          <a:xfrm>
            <a:off x="2542150" y="4349900"/>
            <a:ext cx="137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Max Pooling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5342200" y="4349900"/>
            <a:ext cx="12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Avg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Pooling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38275" y="1587600"/>
            <a:ext cx="73929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brief intro to neural networks and image classification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Demonstration and then computer hands-on with “DoodleIt”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Explanation of “convolution” which uses filters to extract features from images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Hands-on convolution paper-and-pencil exercise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Conversation &amp; assessment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 are they called neural network?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20019"/>
          <a:stretch/>
        </p:blipFill>
        <p:spPr>
          <a:xfrm>
            <a:off x="481000" y="1854425"/>
            <a:ext cx="8182000" cy="20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705700" y="4568725"/>
            <a:ext cx="34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https://www.datacamp.com/community/tutorials/deep-learning-python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Neural Network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172500" y="0"/>
            <a:ext cx="297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https://blog.ovhcloud.com/what-does-training-neural-networks-mean/</a:t>
            </a:r>
            <a:endParaRPr sz="1100"/>
          </a:p>
        </p:txBody>
      </p:sp>
      <p:grpSp>
        <p:nvGrpSpPr>
          <p:cNvPr id="92" name="Google Shape;92;p17"/>
          <p:cNvGrpSpPr/>
          <p:nvPr/>
        </p:nvGrpSpPr>
        <p:grpSpPr>
          <a:xfrm>
            <a:off x="2799554" y="1144123"/>
            <a:ext cx="4981640" cy="3946175"/>
            <a:chOff x="2199563" y="1197475"/>
            <a:chExt cx="4744871" cy="3694574"/>
          </a:xfrm>
        </p:grpSpPr>
        <p:pic>
          <p:nvPicPr>
            <p:cNvPr id="93" name="Google Shape;9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9563" y="1197475"/>
              <a:ext cx="4744871" cy="3694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7"/>
            <p:cNvSpPr/>
            <p:nvPr/>
          </p:nvSpPr>
          <p:spPr>
            <a:xfrm>
              <a:off x="2292300" y="1768750"/>
              <a:ext cx="884400" cy="1768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04" y="2117200"/>
            <a:ext cx="1080675" cy="108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7"/>
          <p:cNvGrpSpPr/>
          <p:nvPr/>
        </p:nvGrpSpPr>
        <p:grpSpPr>
          <a:xfrm>
            <a:off x="2420175" y="2034850"/>
            <a:ext cx="365700" cy="1462800"/>
            <a:chOff x="6042025" y="1674575"/>
            <a:chExt cx="365700" cy="1462800"/>
          </a:xfrm>
        </p:grpSpPr>
        <p:sp>
          <p:nvSpPr>
            <p:cNvPr id="97" name="Google Shape;97;p17"/>
            <p:cNvSpPr/>
            <p:nvPr/>
          </p:nvSpPr>
          <p:spPr>
            <a:xfrm>
              <a:off x="6042025" y="16745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</a:t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6042025" y="20402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042025" y="24059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042025" y="2771675"/>
              <a:ext cx="3657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</p:grpSp>
      <p:sp>
        <p:nvSpPr>
          <p:cNvPr id="101" name="Google Shape;101;p17"/>
          <p:cNvSpPr/>
          <p:nvPr/>
        </p:nvSpPr>
        <p:spPr>
          <a:xfrm>
            <a:off x="1758250" y="2667250"/>
            <a:ext cx="431700" cy="1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050275" y="2667250"/>
            <a:ext cx="431700" cy="1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551625" y="1372550"/>
            <a:ext cx="4152900" cy="3544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5400000">
            <a:off x="3604725" y="725150"/>
            <a:ext cx="459900" cy="566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5825725" y="1212850"/>
            <a:ext cx="1833000" cy="302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Convolutional Neural Network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250" y="1285638"/>
            <a:ext cx="6263475" cy="375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Convolutional Neural Network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50" y="1181425"/>
            <a:ext cx="63912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260250" y="1341750"/>
            <a:ext cx="2208900" cy="3008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 Classification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18472" l="0" r="0" t="18717"/>
          <a:stretch/>
        </p:blipFill>
        <p:spPr>
          <a:xfrm>
            <a:off x="368038" y="2154988"/>
            <a:ext cx="947875" cy="8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26894" l="10820" r="10828" t="23892"/>
          <a:stretch/>
        </p:blipFill>
        <p:spPr>
          <a:xfrm>
            <a:off x="608375" y="3384275"/>
            <a:ext cx="780235" cy="6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5">
            <a:alphaModFix/>
          </a:blip>
          <a:srcRect b="24212" l="5285" r="5124" t="17766"/>
          <a:stretch/>
        </p:blipFill>
        <p:spPr>
          <a:xfrm>
            <a:off x="977700" y="1341738"/>
            <a:ext cx="1177949" cy="8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948" y="1759450"/>
            <a:ext cx="2015850" cy="20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0"/>
          <p:cNvCxnSpPr>
            <a:stCxn id="126" idx="3"/>
            <a:endCxn id="127" idx="1"/>
          </p:cNvCxnSpPr>
          <p:nvPr/>
        </p:nvCxnSpPr>
        <p:spPr>
          <a:xfrm>
            <a:off x="2155649" y="1741862"/>
            <a:ext cx="1369200" cy="1023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0"/>
          <p:cNvCxnSpPr>
            <a:stCxn id="124" idx="3"/>
            <a:endCxn id="127" idx="1"/>
          </p:cNvCxnSpPr>
          <p:nvPr/>
        </p:nvCxnSpPr>
        <p:spPr>
          <a:xfrm>
            <a:off x="1315913" y="2571750"/>
            <a:ext cx="2208900" cy="194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0"/>
          <p:cNvCxnSpPr>
            <a:stCxn id="125" idx="3"/>
            <a:endCxn id="127" idx="1"/>
          </p:cNvCxnSpPr>
          <p:nvPr/>
        </p:nvCxnSpPr>
        <p:spPr>
          <a:xfrm flipH="1" rot="10800000">
            <a:off x="1388610" y="2765826"/>
            <a:ext cx="2136300" cy="9615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0"/>
          <p:cNvSpPr txBox="1"/>
          <p:nvPr/>
        </p:nvSpPr>
        <p:spPr>
          <a:xfrm>
            <a:off x="3458125" y="1328350"/>
            <a:ext cx="214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Awesome magic box</a:t>
            </a:r>
            <a:endParaRPr b="1" sz="16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6254350" y="1962775"/>
            <a:ext cx="1896000" cy="16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Assignment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cxnSp>
        <p:nvCxnSpPr>
          <p:cNvPr id="133" name="Google Shape;133;p20"/>
          <p:cNvCxnSpPr>
            <a:stCxn id="127" idx="3"/>
            <a:endCxn id="132" idx="1"/>
          </p:cNvCxnSpPr>
          <p:nvPr/>
        </p:nvCxnSpPr>
        <p:spPr>
          <a:xfrm>
            <a:off x="5540798" y="2765725"/>
            <a:ext cx="7137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0"/>
          <p:cNvSpPr txBox="1"/>
          <p:nvPr/>
        </p:nvSpPr>
        <p:spPr>
          <a:xfrm>
            <a:off x="1317675" y="1973938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20688" y="288055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Cake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77188" y="395010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Apple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47900" y="4380050"/>
            <a:ext cx="24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Training data (known data)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3524825" y="4011500"/>
            <a:ext cx="487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We need to train a network first!</a:t>
            </a:r>
            <a:endParaRPr sz="24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3744825" y="3875900"/>
            <a:ext cx="3391800" cy="1103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260250" y="1341750"/>
            <a:ext cx="2208900" cy="3008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 Classification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18472" l="0" r="0" t="18717"/>
          <a:stretch/>
        </p:blipFill>
        <p:spPr>
          <a:xfrm>
            <a:off x="368038" y="2154988"/>
            <a:ext cx="947875" cy="8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/>
          </a:blip>
          <a:srcRect b="26894" l="10820" r="10828" t="23892"/>
          <a:stretch/>
        </p:blipFill>
        <p:spPr>
          <a:xfrm>
            <a:off x="608375" y="3384275"/>
            <a:ext cx="780235" cy="6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5">
            <a:alphaModFix/>
          </a:blip>
          <a:srcRect b="24212" l="5285" r="5124" t="17766"/>
          <a:stretch/>
        </p:blipFill>
        <p:spPr>
          <a:xfrm>
            <a:off x="977700" y="1341738"/>
            <a:ext cx="1177949" cy="8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948" y="1759450"/>
            <a:ext cx="2015850" cy="20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1"/>
          <p:cNvCxnSpPr>
            <a:stCxn id="148" idx="3"/>
            <a:endCxn id="149" idx="1"/>
          </p:cNvCxnSpPr>
          <p:nvPr/>
        </p:nvCxnSpPr>
        <p:spPr>
          <a:xfrm>
            <a:off x="2155649" y="1741862"/>
            <a:ext cx="1369200" cy="1023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1"/>
          <p:cNvCxnSpPr>
            <a:stCxn id="146" idx="3"/>
            <a:endCxn id="149" idx="1"/>
          </p:cNvCxnSpPr>
          <p:nvPr/>
        </p:nvCxnSpPr>
        <p:spPr>
          <a:xfrm>
            <a:off x="1315913" y="2571750"/>
            <a:ext cx="2208900" cy="194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1"/>
          <p:cNvCxnSpPr>
            <a:stCxn id="147" idx="3"/>
            <a:endCxn id="149" idx="1"/>
          </p:cNvCxnSpPr>
          <p:nvPr/>
        </p:nvCxnSpPr>
        <p:spPr>
          <a:xfrm flipH="1" rot="10800000">
            <a:off x="1388610" y="2765826"/>
            <a:ext cx="2136300" cy="9615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1"/>
          <p:cNvSpPr txBox="1"/>
          <p:nvPr/>
        </p:nvSpPr>
        <p:spPr>
          <a:xfrm>
            <a:off x="3458125" y="1328350"/>
            <a:ext cx="214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Awesome magic box</a:t>
            </a:r>
            <a:endParaRPr b="1" sz="16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6254350" y="1962775"/>
            <a:ext cx="1896000" cy="16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Assignment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cxnSp>
        <p:nvCxnSpPr>
          <p:cNvPr id="155" name="Google Shape;155;p21"/>
          <p:cNvCxnSpPr>
            <a:stCxn id="149" idx="3"/>
            <a:endCxn id="154" idx="1"/>
          </p:cNvCxnSpPr>
          <p:nvPr/>
        </p:nvCxnSpPr>
        <p:spPr>
          <a:xfrm>
            <a:off x="5540798" y="2765725"/>
            <a:ext cx="7137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1"/>
          <p:cNvSpPr txBox="1"/>
          <p:nvPr/>
        </p:nvSpPr>
        <p:spPr>
          <a:xfrm>
            <a:off x="1317675" y="1973938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20688" y="288055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Cake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77188" y="395010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Apple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147900" y="4380050"/>
            <a:ext cx="24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Training data (known data)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7">
            <a:alphaModFix/>
          </a:blip>
          <a:srcRect b="22449" l="20113" r="25759" t="16678"/>
          <a:stretch/>
        </p:blipFill>
        <p:spPr>
          <a:xfrm>
            <a:off x="3985722" y="4010988"/>
            <a:ext cx="836378" cy="8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4937650" y="4473325"/>
            <a:ext cx="20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Testing data (new data)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21"/>
          <p:cNvCxnSpPr>
            <a:stCxn id="160" idx="0"/>
            <a:endCxn id="149" idx="2"/>
          </p:cNvCxnSpPr>
          <p:nvPr/>
        </p:nvCxnSpPr>
        <p:spPr>
          <a:xfrm flipH="1" rot="10800000">
            <a:off x="4403911" y="3771888"/>
            <a:ext cx="129000" cy="239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1"/>
          <p:cNvSpPr txBox="1"/>
          <p:nvPr/>
        </p:nvSpPr>
        <p:spPr>
          <a:xfrm>
            <a:off x="4937650" y="3958700"/>
            <a:ext cx="182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What is this?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